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68C0-0886-49AC-A467-4F7055AB82EC}" type="datetimeFigureOut">
              <a:rPr lang="ru-RU" smtClean="0"/>
              <a:pPr/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AE724-A98F-4B40-8C84-B35228830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ramka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1857364"/>
            <a:ext cx="578647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История </a:t>
            </a:r>
          </a:p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пуговицы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5728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Англия лидировала в производстве металлических пуговиц. </a:t>
            </a:r>
          </a:p>
          <a:p>
            <a:pPr algn="ctr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      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681649-6d8cee1dd5085f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643050"/>
            <a:ext cx="75533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1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Пуговицы с изображением     насекомых, покрытые    стеклом.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3681650-89ca36113cb6d7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1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Серебряные английские и французские пуговицы в стиле модерн. 1900-1910 гг.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3681653-229b5b6328fb88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Подлинной революцией в истории промышленного производства пуговиц стало применение пластмасс, которые менее, чем за столетие вытеснили все остальные материалы.</a:t>
            </a:r>
            <a:endParaRPr lang="ru-RU" sz="2800" dirty="0"/>
          </a:p>
        </p:txBody>
      </p:sp>
      <p:pic>
        <p:nvPicPr>
          <p:cNvPr id="5" name="Picture 5" descr="3681657-feeb345c7931b6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4038600" cy="427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3681654-a8ed921a702d3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714620"/>
            <a:ext cx="3641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Пуговицы используются не только в одежде.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pro_puhE"/>
          <p:cNvPicPr>
            <a:picLocks noChangeAspect="1" noChangeArrowheads="1"/>
          </p:cNvPicPr>
          <p:nvPr/>
        </p:nvPicPr>
        <p:blipFill>
          <a:blip r:embed="rId3"/>
          <a:srcRect l="5333" t="4347" r="5333" b="7246"/>
          <a:stretch>
            <a:fillRect/>
          </a:stretch>
        </p:blipFill>
        <p:spPr bwMode="auto">
          <a:xfrm>
            <a:off x="4429124" y="1000108"/>
            <a:ext cx="4419600" cy="4419600"/>
          </a:xfrm>
          <a:prstGeom prst="rect">
            <a:avLst/>
          </a:prstGeom>
          <a:noFill/>
        </p:spPr>
      </p:pic>
      <p:pic>
        <p:nvPicPr>
          <p:cNvPr id="6" name="Picture 6" descr="pro_puhD"/>
          <p:cNvPicPr>
            <a:picLocks noChangeAspect="1" noChangeArrowheads="1"/>
          </p:cNvPicPr>
          <p:nvPr/>
        </p:nvPicPr>
        <p:blipFill>
          <a:blip r:embed="rId4"/>
          <a:srcRect l="13333" r="18666"/>
          <a:stretch>
            <a:fillRect/>
          </a:stretch>
        </p:blipFill>
        <p:spPr bwMode="auto">
          <a:xfrm>
            <a:off x="285720" y="2928934"/>
            <a:ext cx="3886200" cy="3524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357299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dirty="0" smtClean="0">
                <a:latin typeface="Arial Black" pitchFamily="34" charset="0"/>
                <a:cs typeface="Aharoni" pitchFamily="2" charset="-79"/>
              </a:rPr>
              <a:t>Украшение  </a:t>
            </a:r>
          </a:p>
          <a:p>
            <a:pPr algn="ctr">
              <a:buFontTx/>
              <a:buNone/>
            </a:pPr>
            <a:r>
              <a:rPr lang="ru-RU" sz="3200" dirty="0" smtClean="0">
                <a:latin typeface="Arial Black" pitchFamily="34" charset="0"/>
                <a:cs typeface="Aharoni" pitchFamily="2" charset="-79"/>
              </a:rPr>
              <a:t> сумок 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pro_pu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3990964" cy="4469333"/>
          </a:xfrm>
          <a:prstGeom prst="rect">
            <a:avLst/>
          </a:prstGeom>
          <a:noFill/>
        </p:spPr>
      </p:pic>
      <p:pic>
        <p:nvPicPr>
          <p:cNvPr id="4" name="Picture 5" descr="Лента записей из дневника блогера ЕВСТРОПОВЫ. Страница 80 :: BlogRider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428868"/>
            <a:ext cx="3786214" cy="39147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9" y="928670"/>
            <a:ext cx="3429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dirty="0" smtClean="0">
                <a:latin typeface="Arial Black" pitchFamily="34" charset="0"/>
              </a:rPr>
              <a:t>Украшение </a:t>
            </a:r>
          </a:p>
          <a:p>
            <a:pPr algn="ctr">
              <a:buFontTx/>
              <a:buNone/>
            </a:pPr>
            <a:r>
              <a:rPr lang="ru-RU" sz="3200" dirty="0" err="1" smtClean="0">
                <a:latin typeface="Arial Black" pitchFamily="34" charset="0"/>
              </a:rPr>
              <a:t>фоторамок</a:t>
            </a:r>
            <a:r>
              <a:rPr lang="ru-RU" sz="3200" dirty="0" smtClean="0">
                <a:latin typeface="Arial Black" pitchFamily="34" charset="0"/>
              </a:rPr>
              <a:t> 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pro_pu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85794"/>
            <a:ext cx="3333720" cy="51911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285728"/>
            <a:ext cx="6143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dirty="0" smtClean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5" name="Picture 5" descr="pro_puh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14554"/>
            <a:ext cx="4857784" cy="37227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4981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Творчество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pro_puh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5510210" cy="5486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9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dirty="0" smtClean="0">
                <a:latin typeface="Arial Black" pitchFamily="34" charset="0"/>
              </a:rPr>
              <a:t>Настольная  лампа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pro_pu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09600"/>
            <a:ext cx="4557714" cy="5605482"/>
          </a:xfrm>
          <a:prstGeom prst="rect">
            <a:avLst/>
          </a:prstGeom>
          <a:noFill/>
        </p:spPr>
      </p:pic>
      <p:pic>
        <p:nvPicPr>
          <p:cNvPr id="4" name="Picture 5" descr="Самодельные - Самодельные"/>
          <p:cNvPicPr>
            <a:picLocks noChangeAspect="1" noChangeArrowheads="1"/>
          </p:cNvPicPr>
          <p:nvPr/>
        </p:nvPicPr>
        <p:blipFill>
          <a:blip r:embed="rId4"/>
          <a:srcRect b="5067"/>
          <a:stretch>
            <a:fillRect/>
          </a:stretch>
        </p:blipFill>
        <p:spPr bwMode="auto">
          <a:xfrm>
            <a:off x="500034" y="2500306"/>
            <a:ext cx="3643338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7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dirty="0" smtClean="0">
                <a:latin typeface="Arial Black" pitchFamily="34" charset="0"/>
              </a:rPr>
              <a:t>Новогодние </a:t>
            </a:r>
          </a:p>
          <a:p>
            <a:pPr algn="ctr">
              <a:buFontTx/>
              <a:buNone/>
            </a:pPr>
            <a:r>
              <a:rPr lang="ru-RU" sz="3200" dirty="0" smtClean="0">
                <a:latin typeface="Arial Black" pitchFamily="34" charset="0"/>
              </a:rPr>
              <a:t>украшения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pro_puh3"/>
          <p:cNvPicPr>
            <a:picLocks noChangeAspect="1" noChangeArrowheads="1"/>
          </p:cNvPicPr>
          <p:nvPr/>
        </p:nvPicPr>
        <p:blipFill>
          <a:blip r:embed="rId3"/>
          <a:srcRect l="3125" t="5357" r="1563" b="7143"/>
          <a:stretch>
            <a:fillRect/>
          </a:stretch>
        </p:blipFill>
        <p:spPr bwMode="auto">
          <a:xfrm>
            <a:off x="4214810" y="285728"/>
            <a:ext cx="4648200" cy="4800600"/>
          </a:xfrm>
          <a:prstGeom prst="rect">
            <a:avLst/>
          </a:prstGeom>
          <a:noFill/>
        </p:spPr>
      </p:pic>
      <p:pic>
        <p:nvPicPr>
          <p:cNvPr id="4" name="Picture 6" descr="pro_puh2"/>
          <p:cNvPicPr>
            <a:picLocks noChangeAspect="1" noChangeArrowheads="1"/>
          </p:cNvPicPr>
          <p:nvPr/>
        </p:nvPicPr>
        <p:blipFill>
          <a:blip r:embed="rId4"/>
          <a:srcRect l="6522" r="8696"/>
          <a:stretch>
            <a:fillRect/>
          </a:stretch>
        </p:blipFill>
        <p:spPr bwMode="auto">
          <a:xfrm>
            <a:off x="228600" y="2286000"/>
            <a:ext cx="3733800" cy="4191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Пуговицы имеют богатую историю, первые застежки, напоминавшие пуговицы, появились примерно в III тысячелетии до нашей эры.</a:t>
            </a:r>
          </a:p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     На раскопках в долине Инда была найдена самая настоящая пуговица с двумя дырочками для пришивания.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 В  раскопках встречаются очень красивые позолоченные пуговицы.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6" name="Picture 9" descr="Найден древний центр металлургии и металлообработки в Приче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57600"/>
            <a:ext cx="4572032" cy="2924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Новогодние игрушки из пуговиц. Поделки из пуговиц. 3vision - Fashion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5725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7" descr="Новогодние ёлочки своими рук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38625" cy="6400800"/>
          </a:xfrm>
          <a:prstGeom prst="rect">
            <a:avLst/>
          </a:prstGeom>
          <a:noFill/>
        </p:spPr>
      </p:pic>
      <p:pic>
        <p:nvPicPr>
          <p:cNvPr id="4" name="Picture 5" descr="@дневники - Бутылка с пряностями)"/>
          <p:cNvPicPr>
            <a:picLocks noChangeAspect="1" noChangeArrowheads="1"/>
          </p:cNvPicPr>
          <p:nvPr/>
        </p:nvPicPr>
        <p:blipFill>
          <a:blip r:embed="rId4"/>
          <a:srcRect l="10001" r="16000"/>
          <a:stretch>
            <a:fillRect/>
          </a:stretch>
        </p:blipFill>
        <p:spPr bwMode="auto">
          <a:xfrm>
            <a:off x="285720" y="214290"/>
            <a:ext cx="3786214" cy="6405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7" descr="Своими - Самодель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495800" cy="6072230"/>
          </a:xfrm>
          <a:prstGeom prst="rect">
            <a:avLst/>
          </a:prstGeom>
          <a:noFill/>
        </p:spPr>
      </p:pic>
      <p:pic>
        <p:nvPicPr>
          <p:cNvPr id="4" name="Picture 9" descr="очУмелые ручки"/>
          <p:cNvPicPr>
            <a:picLocks noChangeAspect="1" noChangeArrowheads="1"/>
          </p:cNvPicPr>
          <p:nvPr/>
        </p:nvPicPr>
        <p:blipFill>
          <a:blip r:embed="rId4"/>
          <a:srcRect l="12280" r="7018"/>
          <a:stretch>
            <a:fillRect/>
          </a:stretch>
        </p:blipFill>
        <p:spPr bwMode="auto">
          <a:xfrm>
            <a:off x="428596" y="285728"/>
            <a:ext cx="357190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5" descr="Новогодний декор - Дек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" name="Picture 5" descr="Елочка из ниток и пуговиц. Красиво и нарядно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8392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Швейцарский Музей пуговиц открывается вновь"/>
          <p:cNvPicPr>
            <a:picLocks noChangeAspect="1" noChangeArrowheads="1"/>
          </p:cNvPicPr>
          <p:nvPr/>
        </p:nvPicPr>
        <p:blipFill>
          <a:blip r:embed="rId3"/>
          <a:srcRect l="9599" t="17392" r="20000" b="21739"/>
          <a:stretch>
            <a:fillRect/>
          </a:stretch>
        </p:blipFill>
        <p:spPr>
          <a:xfrm>
            <a:off x="1428728" y="2500306"/>
            <a:ext cx="6357982" cy="337662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Уже в IV-III тысячелетии до н.э. наши предки, проживающие на территории современной Московской области носили янтарные пуговицы.</a:t>
            </a:r>
            <a:endParaRPr lang="ru-RU" sz="3600" dirty="0"/>
          </a:p>
        </p:txBody>
      </p:sp>
      <p:pic>
        <p:nvPicPr>
          <p:cNvPr id="4" name="Picture 5" descr="Про пуговиц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71744"/>
            <a:ext cx="8329642" cy="3981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В допетровской России пуговицы на одежде были своеобразной «визитной карточкой» владельца. Их количество, форма, имевшиеся на них узоры и знаки могли поведать о положении человека, его заслугах, близости к власти. К каждому виду платья полагалось строго определенное число пуговиц. </a:t>
            </a:r>
            <a:endParaRPr lang="ru-RU" sz="2800" dirty="0"/>
          </a:p>
        </p:txBody>
      </p:sp>
      <p:pic>
        <p:nvPicPr>
          <p:cNvPr id="4" name="Picture 6" descr="Пуговица-оберег - Эзотерика - Обереги, талисманы"/>
          <p:cNvPicPr>
            <a:picLocks noChangeAspect="1" noChangeArrowheads="1"/>
          </p:cNvPicPr>
          <p:nvPr/>
        </p:nvPicPr>
        <p:blipFill>
          <a:blip r:embed="rId3"/>
          <a:srcRect l="10561" r="10231"/>
          <a:stretch>
            <a:fillRect/>
          </a:stretch>
        </p:blipFill>
        <p:spPr bwMode="auto">
          <a:xfrm>
            <a:off x="2357422" y="2928934"/>
            <a:ext cx="4038600" cy="35575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14290"/>
            <a:ext cx="8786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В  некоторые пуговицы помещали кусочек металла или круглый камешек, издававшие при движении приглушённый звук, напоминающий звук бубенца.</a:t>
            </a:r>
            <a:endParaRPr lang="ru-RU" sz="2800" dirty="0"/>
          </a:p>
        </p:txBody>
      </p:sp>
      <p:pic>
        <p:nvPicPr>
          <p:cNvPr id="5" name="Picture 4" descr="3681641-f6124d1cbf6804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4348" y="2147888"/>
            <a:ext cx="7667652" cy="4329112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В средние века пуговицы использовались мало, платье держалось в основном на шнуровке и крючках.  Позже  производство пуговиц становится частью европейской экономики. Они делались из золота, серебра, кораллов, янтаря, жемчуга.</a:t>
            </a:r>
            <a:endParaRPr lang="ru-RU" sz="2800" dirty="0"/>
          </a:p>
        </p:txBody>
      </p:sp>
      <p:pic>
        <p:nvPicPr>
          <p:cNvPr id="4" name="Picture 4" descr="3681643-df833d82dc0bf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2976" y="2643182"/>
            <a:ext cx="6858000" cy="3924296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XVIII </a:t>
            </a:r>
            <a:r>
              <a:rPr lang="ru-RU" sz="2800" dirty="0" smtClean="0">
                <a:latin typeface="Times New Roman" pitchFamily="18" charset="0"/>
              </a:rPr>
              <a:t>столетие называют золотым веком пуговиц, тогда их разнообразие было безгранично. Для производства использовались: золото, серебро, олово, сталь, латунь, стекло, рог, слоновая кость, перламутр, панцирь черепахи, эмаль, дерево.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4" name="Picture 4" descr="3681644-b288a8043d2f0756.jpg"/>
          <p:cNvPicPr>
            <a:picLocks noChangeAspect="1" noChangeArrowheads="1"/>
          </p:cNvPicPr>
          <p:nvPr/>
        </p:nvPicPr>
        <p:blipFill>
          <a:blip r:embed="rId3"/>
          <a:srcRect l="4762" r="3572" b="8772"/>
          <a:stretch>
            <a:fillRect/>
          </a:stretch>
        </p:blipFill>
        <p:spPr bwMode="auto">
          <a:xfrm>
            <a:off x="1571604" y="2643182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 smtClean="0">
                <a:latin typeface="Times New Roman" pitchFamily="18" charset="0"/>
              </a:rPr>
              <a:t>Интересно, что вплоть до XIX в. пуговица оставалась привилегией мужчин. Лишь треть всех пуговиц шла на женскую одежду. И только к середине века во Францию пришло осознание того, что пуговица в женском платье может быть не только функциональной, но и декоративной.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6" name="Picture 5" descr="3681647-13ff08ae5f50a0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71810"/>
            <a:ext cx="34591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3681646-57edcd555970a9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071810"/>
            <a:ext cx="34893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Green Leaves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Свой вклад в «пуговичное дело» внес и Михаил Васильевич Ломоносов: он основал в 1753 г. Фабрику по производству стекла и мозаики, выпускавшую также стеклянные пуговицы</a:t>
            </a:r>
            <a:endParaRPr lang="ru-RU" sz="2800" dirty="0"/>
          </a:p>
        </p:txBody>
      </p:sp>
      <p:pic>
        <p:nvPicPr>
          <p:cNvPr id="5" name="Picture 5" descr="000fbq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71678"/>
            <a:ext cx="3862382" cy="4286280"/>
          </a:xfrm>
          <a:prstGeom prst="rect">
            <a:avLst/>
          </a:prstGeom>
          <a:noFill/>
        </p:spPr>
      </p:pic>
      <p:pic>
        <p:nvPicPr>
          <p:cNvPr id="5122" name="Picture 2" descr="C:\Users\User\Downloads\180px-Ломонос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71678"/>
            <a:ext cx="3643338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357</Words>
  <Application>Microsoft Office PowerPoint</Application>
  <PresentationFormat>Экран (4:3)</PresentationFormat>
  <Paragraphs>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2016-04-25T09:45:39Z</dcterms:created>
  <dcterms:modified xsi:type="dcterms:W3CDTF">2016-04-25T10:38:54Z</dcterms:modified>
</cp:coreProperties>
</file>